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2" r:id="rId2"/>
    <p:sldId id="343" r:id="rId3"/>
    <p:sldId id="362" r:id="rId4"/>
    <p:sldId id="351" r:id="rId5"/>
    <p:sldId id="359" r:id="rId6"/>
    <p:sldId id="366" r:id="rId7"/>
    <p:sldId id="363" r:id="rId8"/>
    <p:sldId id="375" r:id="rId9"/>
    <p:sldId id="374" r:id="rId10"/>
    <p:sldId id="361" r:id="rId11"/>
    <p:sldId id="370" r:id="rId12"/>
    <p:sldId id="360" r:id="rId13"/>
    <p:sldId id="364" r:id="rId14"/>
    <p:sldId id="378" r:id="rId15"/>
    <p:sldId id="376" r:id="rId16"/>
    <p:sldId id="377" r:id="rId17"/>
    <p:sldId id="369" r:id="rId18"/>
    <p:sldId id="349" r:id="rId19"/>
    <p:sldId id="367" r:id="rId20"/>
    <p:sldId id="353" r:id="rId21"/>
    <p:sldId id="368" r:id="rId22"/>
    <p:sldId id="365" r:id="rId23"/>
    <p:sldId id="354" r:id="rId24"/>
    <p:sldId id="356" r:id="rId25"/>
    <p:sldId id="372" r:id="rId26"/>
    <p:sldId id="355" r:id="rId27"/>
    <p:sldId id="373" r:id="rId28"/>
    <p:sldId id="358" r:id="rId29"/>
    <p:sldId id="379" r:id="rId30"/>
    <p:sldId id="357" r:id="rId31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FF82"/>
    <a:srgbClr val="66FF33"/>
    <a:srgbClr val="005D9A"/>
    <a:srgbClr val="3366CC"/>
    <a:srgbClr val="0CDAF2"/>
    <a:srgbClr val="72D2E8"/>
    <a:srgbClr val="33CC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4660" autoAdjust="0"/>
  </p:normalViewPr>
  <p:slideViewPr>
    <p:cSldViewPr snapToGrid="0" showGuides="1">
      <p:cViewPr varScale="1">
        <p:scale>
          <a:sx n="131" d="100"/>
          <a:sy n="131" d="100"/>
        </p:scale>
        <p:origin x="-1456" y="-104"/>
      </p:cViewPr>
      <p:guideLst>
        <p:guide orient="horz" pos="2157"/>
        <p:guide pos="3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-222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A8B96-BF02-4627-B21D-FC8DCBBC60CA}" type="datetimeFigureOut">
              <a:rPr lang="en-GB" smtClean="0"/>
              <a:pPr/>
              <a:t>16/12/14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D2A0-E6CE-4EC9-80AC-08A6F09643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2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54E411-EB58-45D4-9DA7-92B1C1BCC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1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68632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447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7432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78904"/>
            <a:ext cx="9520029" cy="638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4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000">
          <a:solidFill>
            <a:schemeClr val="accent1">
              <a:lumMod val="7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Char char="–"/>
        <a:defRPr sz="2400">
          <a:solidFill>
            <a:schemeClr val="accent1">
              <a:lumMod val="7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Char char="–"/>
        <a:defRPr sz="2000">
          <a:solidFill>
            <a:schemeClr val="accent1">
              <a:lumMod val="7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digitalvega.com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upport@digitalvega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3350" y="3965271"/>
            <a:ext cx="6559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5D9A"/>
                </a:solidFill>
                <a:latin typeface="+mj-lt"/>
              </a:rPr>
              <a:t>Medusa FX Option Trading Platform</a:t>
            </a:r>
          </a:p>
          <a:p>
            <a:endParaRPr lang="en-GB" sz="2800" dirty="0" smtClean="0">
              <a:solidFill>
                <a:srgbClr val="005D9A"/>
              </a:solidFill>
              <a:latin typeface="+mj-lt"/>
            </a:endParaRPr>
          </a:p>
          <a:p>
            <a:r>
              <a:rPr lang="en-GB" sz="2800" dirty="0" smtClean="0">
                <a:solidFill>
                  <a:srgbClr val="005D9A"/>
                </a:solidFill>
                <a:latin typeface="+mj-lt"/>
              </a:rPr>
              <a:t>Quick </a:t>
            </a:r>
            <a:r>
              <a:rPr lang="en-GB" sz="2800" dirty="0" smtClean="0">
                <a:solidFill>
                  <a:srgbClr val="005D9A"/>
                </a:solidFill>
                <a:latin typeface="+mj-lt"/>
              </a:rPr>
              <a:t>User </a:t>
            </a:r>
            <a:r>
              <a:rPr lang="en-GB" sz="2800" dirty="0" smtClean="0">
                <a:solidFill>
                  <a:srgbClr val="005D9A"/>
                </a:solidFill>
                <a:latin typeface="+mj-lt"/>
              </a:rPr>
              <a:t>Guide</a:t>
            </a:r>
            <a:endParaRPr lang="en-GB" sz="2800" dirty="0">
              <a:solidFill>
                <a:srgbClr val="005D9A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2299"/>
          <a:stretch>
            <a:fillRect/>
          </a:stretch>
        </p:blipFill>
        <p:spPr bwMode="auto">
          <a:xfrm>
            <a:off x="188844" y="180417"/>
            <a:ext cx="9521686" cy="33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08503" y="6562084"/>
            <a:ext cx="1361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Calibri" pitchFamily="34" charset="0"/>
              </a:rPr>
              <a:t>Dec </a:t>
            </a:r>
            <a:r>
              <a:rPr lang="en-GB" sz="1000" dirty="0" smtClean="0">
                <a:latin typeface="Calibri" pitchFamily="34" charset="0"/>
              </a:rPr>
              <a:t>2014 v 3.0</a:t>
            </a:r>
            <a:endParaRPr lang="en-GB" sz="1000" dirty="0">
              <a:latin typeface="Calibri" pitchFamily="34" charset="0"/>
            </a:endParaRPr>
          </a:p>
        </p:txBody>
      </p:sp>
      <p:pic>
        <p:nvPicPr>
          <p:cNvPr id="6" name="Picture 2" descr="C:\Users\Liz\AppData\Local\Microsoft\Windows\Temporary Internet Files\Content.Outlook\W9Y6NNJH\rasterise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067" y="5842000"/>
            <a:ext cx="1518187" cy="3512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5530" y="6582694"/>
            <a:ext cx="4372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alibri" pitchFamily="34" charset="0"/>
              </a:rPr>
              <a:t>Copyright Digital Vega FX Limited. All rights reserved</a:t>
            </a:r>
            <a:endParaRPr lang="en-GB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 RFQ PANEL RISK REVERS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1684352"/>
            <a:ext cx="5496560" cy="3903354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5913668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RFQ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Risk Reversal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10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40"/>
          <p:cNvCxnSpPr>
            <a:stCxn id="9" idx="2"/>
          </p:cNvCxnSpPr>
          <p:nvPr/>
        </p:nvCxnSpPr>
        <p:spPr>
          <a:xfrm rot="16200000" flipH="1">
            <a:off x="1742457" y="1102376"/>
            <a:ext cx="1441461" cy="2226272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589281" y="894618"/>
            <a:ext cx="152154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1 (Call) Base or Term currency amount.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40"/>
          <p:cNvCxnSpPr/>
          <p:nvPr/>
        </p:nvCxnSpPr>
        <p:spPr>
          <a:xfrm rot="16200000" flipH="1">
            <a:off x="3647441" y="1950719"/>
            <a:ext cx="1686559" cy="264160"/>
          </a:xfrm>
          <a:prstGeom prst="bentConnector3">
            <a:avLst>
              <a:gd name="adj1" fmla="val 10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3606800" y="864138"/>
            <a:ext cx="1717039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Leg 2 (Put) notional amount can be different from Leg 1 (Call).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1" y="3106141"/>
            <a:ext cx="152154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1 (Call) Delta, which automatically sets Leg 2 (Put) Delta.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40"/>
          <p:cNvCxnSpPr/>
          <p:nvPr/>
        </p:nvCxnSpPr>
        <p:spPr>
          <a:xfrm>
            <a:off x="1826341" y="3480702"/>
            <a:ext cx="1739819" cy="1433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7762241" y="3221259"/>
            <a:ext cx="152154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2 (Put) Delta, if different from Leg 1 (Call) Delta.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40"/>
          <p:cNvCxnSpPr>
            <a:stCxn id="14" idx="1"/>
          </p:cNvCxnSpPr>
          <p:nvPr/>
        </p:nvCxnSpPr>
        <p:spPr>
          <a:xfrm flipH="1" flipV="1">
            <a:off x="5059681" y="3495040"/>
            <a:ext cx="2702560" cy="2630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 RFQ PANEL SPR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29" y="1737360"/>
            <a:ext cx="5342011" cy="3820159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9258738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RFQ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Spread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</a:p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Generic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 Leg / Calendar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Spreads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11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918026" y="3525520"/>
            <a:ext cx="1424614" cy="309510"/>
          </a:xfrm>
          <a:prstGeom prst="bentConnector3">
            <a:avLst>
              <a:gd name="adj1" fmla="val 99209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18026" y="3556000"/>
            <a:ext cx="3842694" cy="279030"/>
          </a:xfrm>
          <a:prstGeom prst="bentConnector3">
            <a:avLst>
              <a:gd name="adj1" fmla="val 99971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918026" y="2997200"/>
            <a:ext cx="764214" cy="200289"/>
          </a:xfrm>
          <a:prstGeom prst="bentConnector3">
            <a:avLst>
              <a:gd name="adj1" fmla="val 10052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904429" y="2995822"/>
            <a:ext cx="3234364" cy="209147"/>
          </a:xfrm>
          <a:prstGeom prst="bentConnector3">
            <a:avLst>
              <a:gd name="adj1" fmla="val 99632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514754" y="2989525"/>
            <a:ext cx="142015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Select Call or Put (For Each Leg).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8031" y="3626470"/>
            <a:ext cx="1420155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Base or Term currency amount.  Key in Strike Price or Delta as a percent. (For Each Leg)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7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0" y="3005667"/>
            <a:ext cx="7384554" cy="16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9174972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Quote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response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with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hedge</a:t>
            </a:r>
            <a:endParaRPr lang="en-US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(Streaming quotes from up to 5 banks)</a:t>
            </a:r>
            <a:endParaRPr lang="en-US" sz="16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12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91501" y="2757488"/>
            <a:ext cx="1368000" cy="1107996"/>
            <a:chOff x="8134351" y="3338513"/>
            <a:chExt cx="1368000" cy="1107996"/>
          </a:xfrm>
        </p:grpSpPr>
        <p:sp>
          <p:nvSpPr>
            <p:cNvPr id="37" name="Rectangle 36"/>
            <p:cNvSpPr/>
            <p:nvPr/>
          </p:nvSpPr>
          <p:spPr bwMode="auto">
            <a:xfrm>
              <a:off x="8134351" y="3338513"/>
              <a:ext cx="1368000" cy="11079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100" dirty="0" smtClean="0">
                  <a:solidFill>
                    <a:schemeClr val="bg1"/>
                  </a:solidFill>
                </a:rPr>
                <a:t>Select         to suspend RFQ and open up Trade Panel .  User may then edit trade and re-submit.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159"/>
            <a:stretch>
              <a:fillRect/>
            </a:stretch>
          </p:blipFill>
          <p:spPr bwMode="auto">
            <a:xfrm>
              <a:off x="8660850" y="3405188"/>
              <a:ext cx="218171" cy="1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8193619" y="4003001"/>
            <a:ext cx="1369482" cy="430887"/>
            <a:chOff x="8136469" y="2993351"/>
            <a:chExt cx="1369482" cy="430887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136469" y="2993351"/>
              <a:ext cx="1369482" cy="4308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100" dirty="0" smtClean="0">
                  <a:solidFill>
                    <a:schemeClr val="bg1"/>
                  </a:solidFill>
                </a:rPr>
                <a:t>Select         to cancel RFQ.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87857" y="3050116"/>
              <a:ext cx="191881" cy="14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 bwMode="auto">
          <a:xfrm>
            <a:off x="6614125" y="1354986"/>
            <a:ext cx="142015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Select to show direction of trade in the Leg column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6188017" y="2275571"/>
            <a:ext cx="366606" cy="1115533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38248" y="1940597"/>
            <a:ext cx="0" cy="122170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489476" y="2669540"/>
            <a:ext cx="9451" cy="33866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97140" y="3214822"/>
            <a:ext cx="616446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44" idx="1"/>
          </p:cNvCxnSpPr>
          <p:nvPr/>
        </p:nvCxnSpPr>
        <p:spPr>
          <a:xfrm rot="10800000">
            <a:off x="7711441" y="3311487"/>
            <a:ext cx="482179" cy="906959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612380" y="4206875"/>
            <a:ext cx="0" cy="66992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258770" y="1890850"/>
            <a:ext cx="1929247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Select Premium Bid or Offer buttons to complete a trade.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Green buttons indicate Best Price for Bid and Offer.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331252" y="2248878"/>
            <a:ext cx="142015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RFQ lifetime in seconds.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86304" y="4725648"/>
            <a:ext cx="2210872" cy="938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Individual quote time-outs in seconds for each bank.  Once timed out, new quote will automatically refresh if RFQ session has not expired.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2834862" y="2438621"/>
            <a:ext cx="767485" cy="679872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1843230" y="1570430"/>
            <a:ext cx="1929247" cy="938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Expiry / Settlement are displayed by showing the day of month of expiry, together with the full date of the settlement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18604" y="5274734"/>
            <a:ext cx="2210872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Forward rates are displayed as the full rate for the bid and then the least significant figures for the offer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4324040" y="4359275"/>
            <a:ext cx="0" cy="91545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1" y="2739693"/>
            <a:ext cx="7654711" cy="170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9174972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Quote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response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without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hedge</a:t>
            </a:r>
            <a:endParaRPr lang="en-US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(Streaming quotes from up to 5 banks)</a:t>
            </a:r>
            <a:endParaRPr lang="en-US" sz="16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13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46324" y="4763748"/>
            <a:ext cx="2210872" cy="938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Individual quote time-outs in seconds for each bank.  Once timed out, new quote will automatically refresh if RFQ session has not expired.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8191501" y="2757488"/>
            <a:ext cx="1368000" cy="1107996"/>
            <a:chOff x="8134351" y="3338513"/>
            <a:chExt cx="1368000" cy="1107996"/>
          </a:xfrm>
        </p:grpSpPr>
        <p:sp>
          <p:nvSpPr>
            <p:cNvPr id="37" name="Rectangle 36"/>
            <p:cNvSpPr/>
            <p:nvPr/>
          </p:nvSpPr>
          <p:spPr bwMode="auto">
            <a:xfrm>
              <a:off x="8134351" y="3338513"/>
              <a:ext cx="1368000" cy="11079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100" dirty="0" smtClean="0">
                  <a:solidFill>
                    <a:schemeClr val="bg1"/>
                  </a:solidFill>
                </a:rPr>
                <a:t>Select         to suspend RFQ and open up Trade Panel .  User may then edit trade and re-submit.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159"/>
            <a:stretch>
              <a:fillRect/>
            </a:stretch>
          </p:blipFill>
          <p:spPr bwMode="auto">
            <a:xfrm>
              <a:off x="8660850" y="3405188"/>
              <a:ext cx="218171" cy="1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5"/>
          <p:cNvGrpSpPr/>
          <p:nvPr/>
        </p:nvGrpSpPr>
        <p:grpSpPr>
          <a:xfrm>
            <a:off x="8193619" y="4003001"/>
            <a:ext cx="1369482" cy="430887"/>
            <a:chOff x="8136469" y="2993351"/>
            <a:chExt cx="1369482" cy="430887"/>
          </a:xfrm>
        </p:grpSpPr>
        <p:sp>
          <p:nvSpPr>
            <p:cNvPr id="44" name="Rectangle 43"/>
            <p:cNvSpPr/>
            <p:nvPr/>
          </p:nvSpPr>
          <p:spPr bwMode="auto">
            <a:xfrm>
              <a:off x="8136469" y="2993351"/>
              <a:ext cx="1369482" cy="4308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100" dirty="0" smtClean="0">
                  <a:solidFill>
                    <a:schemeClr val="bg1"/>
                  </a:solidFill>
                </a:rPr>
                <a:t>Select         to cancel RFQ.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87857" y="3050116"/>
              <a:ext cx="191881" cy="14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32"/>
          <p:cNvSpPr/>
          <p:nvPr/>
        </p:nvSpPr>
        <p:spPr bwMode="auto">
          <a:xfrm>
            <a:off x="8165423" y="2133790"/>
            <a:ext cx="142015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RFQ lifetime in seconds.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60690" y="2241704"/>
            <a:ext cx="0" cy="122722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1"/>
          </p:cNvCxnSpPr>
          <p:nvPr/>
        </p:nvCxnSpPr>
        <p:spPr>
          <a:xfrm rot="10800000" flipV="1">
            <a:off x="7627483" y="2349233"/>
            <a:ext cx="537940" cy="390459"/>
          </a:xfrm>
          <a:prstGeom prst="bentConnector3">
            <a:avLst>
              <a:gd name="adj1" fmla="val 99578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702704" y="3003155"/>
            <a:ext cx="502416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44" idx="1"/>
          </p:cNvCxnSpPr>
          <p:nvPr/>
        </p:nvCxnSpPr>
        <p:spPr>
          <a:xfrm rot="10800000">
            <a:off x="7890933" y="3048001"/>
            <a:ext cx="302686" cy="1170445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772400" y="3987612"/>
            <a:ext cx="0" cy="77613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 flipV="1">
            <a:off x="1130840" y="2322849"/>
            <a:ext cx="1647148" cy="576000"/>
          </a:xfrm>
          <a:prstGeom prst="bentConnector3">
            <a:avLst>
              <a:gd name="adj1" fmla="val 100790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1642713" y="1856984"/>
            <a:ext cx="2290368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If “None” is selected as Hedge type, the Delta bid-offer fields will appear in red to indicate trade is un-hedged.</a:t>
            </a:r>
          </a:p>
        </p:txBody>
      </p:sp>
      <p:cxnSp>
        <p:nvCxnSpPr>
          <p:cNvPr id="26" name="Straight Arrow Connector 25"/>
          <p:cNvCxnSpPr>
            <a:stCxn id="21" idx="3"/>
          </p:cNvCxnSpPr>
          <p:nvPr/>
        </p:nvCxnSpPr>
        <p:spPr>
          <a:xfrm>
            <a:off x="3933081" y="2241705"/>
            <a:ext cx="1613109" cy="888720"/>
          </a:xfrm>
          <a:prstGeom prst="bentConnector3">
            <a:avLst>
              <a:gd name="adj1" fmla="val 996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127949" y="1472263"/>
            <a:ext cx="1929247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Select Premium Bid or Offer buttons to complete a trade.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Green buttons indicate Best Price for Bid and Offer.</a:t>
            </a:r>
          </a:p>
        </p:txBody>
      </p:sp>
      <p:cxnSp>
        <p:nvCxnSpPr>
          <p:cNvPr id="40" name="Straight Arrow Connector 28"/>
          <p:cNvCxnSpPr>
            <a:stCxn id="41" idx="0"/>
          </p:cNvCxnSpPr>
          <p:nvPr/>
        </p:nvCxnSpPr>
        <p:spPr>
          <a:xfrm rot="5400000" flipH="1" flipV="1">
            <a:off x="2247638" y="4152518"/>
            <a:ext cx="1292001" cy="1253608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1302210" y="5425322"/>
            <a:ext cx="1929247" cy="938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Expiry / Settlement are displayed by showing the day of month of expiry, together with the full date of the settlement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520441" y="5457440"/>
            <a:ext cx="2210872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Forward rates are displayed as the full rate for the bid and then the least significant figures for the offer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>
          <a:xfrm rot="16200000" flipV="1">
            <a:off x="3837819" y="4669382"/>
            <a:ext cx="1324120" cy="251996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398342" y="260130"/>
            <a:ext cx="9174972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Quote Response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Provider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substitution </a:t>
            </a:r>
            <a:endParaRPr lang="en-US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16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14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MPS 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12755"/>
            <a:ext cx="7213600" cy="1934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" y="944880"/>
            <a:ext cx="79654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As Digital Vega continues to add new Liquidity Providers to the platform, not all Banks 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support and price 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all structures or currency pairs and in this case users will 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typically see 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an “RFQ Declined” message. In order to  address this, Digital Vega has developed a Provider Substitution capability:</a:t>
            </a:r>
          </a:p>
          <a:p>
            <a:endParaRPr lang="en-US" sz="1400" dirty="0" smtClean="0">
              <a:solidFill>
                <a:srgbClr val="005D9A"/>
              </a:solidFill>
              <a:latin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300" b="1" dirty="0" smtClean="0">
                <a:solidFill>
                  <a:srgbClr val="005D9A"/>
                </a:solidFill>
                <a:latin typeface="+mn-lt"/>
              </a:rPr>
              <a:t>Manual Substitution</a:t>
            </a:r>
            <a:r>
              <a:rPr lang="en-US" sz="1300" dirty="0" smtClean="0">
                <a:solidFill>
                  <a:srgbClr val="005D9A"/>
                </a:solidFill>
                <a:latin typeface="+mn-lt"/>
              </a:rPr>
              <a:t>:  where an RFQ is declined, user clicks on the declining providers name </a:t>
            </a:r>
            <a:r>
              <a:rPr lang="en-US" sz="1300" dirty="0" smtClean="0">
                <a:solidFill>
                  <a:srgbClr val="005D9A"/>
                </a:solidFill>
                <a:latin typeface="+mn-lt"/>
              </a:rPr>
              <a:t>on </a:t>
            </a:r>
            <a:r>
              <a:rPr lang="en-US" sz="1300" dirty="0" smtClean="0">
                <a:solidFill>
                  <a:srgbClr val="005D9A"/>
                </a:solidFill>
                <a:latin typeface="+mn-lt"/>
              </a:rPr>
              <a:t>the panel which brings up a list of other available providers. Clicking on one or more of these will include them in the RFQ</a:t>
            </a:r>
          </a:p>
          <a:p>
            <a:pPr marL="285750" indent="-285750">
              <a:buFont typeface="Arial"/>
              <a:buChar char="•"/>
            </a:pPr>
            <a:endParaRPr lang="en-US" sz="1300" dirty="0">
              <a:solidFill>
                <a:srgbClr val="005D9A"/>
              </a:solidFill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300" b="1" dirty="0" smtClean="0">
                <a:solidFill>
                  <a:srgbClr val="005D9A"/>
                </a:solidFill>
                <a:latin typeface="+mn-lt"/>
              </a:rPr>
              <a:t>Automatic Substitution</a:t>
            </a:r>
            <a:r>
              <a:rPr lang="en-US" sz="1300" dirty="0" smtClean="0">
                <a:solidFill>
                  <a:srgbClr val="005D9A"/>
                </a:solidFill>
                <a:latin typeface="+mn-lt"/>
              </a:rPr>
              <a:t>: Users can also elect to have declining providers replaced automatically; please call us to enable this facility.</a:t>
            </a:r>
            <a:endParaRPr lang="en-US" sz="1300" dirty="0">
              <a:solidFill>
                <a:srgbClr val="005D9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32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398342" y="260130"/>
            <a:ext cx="9174972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Quote Response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Manual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provider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ubstitution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(MPS)</a:t>
            </a:r>
          </a:p>
          <a:p>
            <a:pPr eaLnBrk="0" hangingPunct="0">
              <a:defRPr/>
            </a:pPr>
            <a:endParaRPr lang="en-US" sz="16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15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51112" y="817221"/>
            <a:ext cx="2553367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If a quote is declined or unsupported, choose a another provider</a:t>
            </a:r>
          </a:p>
        </p:txBody>
      </p:sp>
      <p:pic>
        <p:nvPicPr>
          <p:cNvPr id="6" name="Picture 5" descr="MPS 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1340115"/>
            <a:ext cx="7213600" cy="1934038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1" idx="1"/>
          </p:cNvCxnSpPr>
          <p:nvPr/>
        </p:nvCxnSpPr>
        <p:spPr>
          <a:xfrm rot="10800000" flipV="1">
            <a:off x="701040" y="1032664"/>
            <a:ext cx="4650072" cy="308455"/>
          </a:xfrm>
          <a:prstGeom prst="bentConnector3">
            <a:avLst>
              <a:gd name="adj1" fmla="val 99816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5"/>
          <p:cNvCxnSpPr/>
          <p:nvPr/>
        </p:nvCxnSpPr>
        <p:spPr>
          <a:xfrm>
            <a:off x="6990079" y="880265"/>
            <a:ext cx="1270001" cy="2198215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5"/>
          <p:cNvCxnSpPr/>
          <p:nvPr/>
        </p:nvCxnSpPr>
        <p:spPr>
          <a:xfrm flipH="1" flipV="1">
            <a:off x="7752080" y="3058160"/>
            <a:ext cx="477520" cy="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MPS Tw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3810000"/>
            <a:ext cx="7162800" cy="192318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972152" y="5900579"/>
            <a:ext cx="3081688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The provider is replaced with a new provider</a:t>
            </a:r>
          </a:p>
        </p:txBody>
      </p:sp>
      <p:cxnSp>
        <p:nvCxnSpPr>
          <p:cNvPr id="60" name="Straight Arrow Connector 25"/>
          <p:cNvCxnSpPr/>
          <p:nvPr/>
        </p:nvCxnSpPr>
        <p:spPr>
          <a:xfrm rot="16200000" flipV="1">
            <a:off x="675640" y="5725160"/>
            <a:ext cx="355600" cy="284480"/>
          </a:xfrm>
          <a:prstGeom prst="bentConnector3">
            <a:avLst>
              <a:gd name="adj1" fmla="val 1429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4" y="1346201"/>
            <a:ext cx="6675966" cy="1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2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398342" y="260130"/>
            <a:ext cx="9174972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Quote Response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Auto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provider substitution (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PS)</a:t>
            </a:r>
          </a:p>
          <a:p>
            <a:pPr eaLnBrk="0" hangingPunct="0">
              <a:defRPr/>
            </a:pPr>
            <a:endParaRPr lang="en-US" sz="1600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16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179" y="986526"/>
            <a:ext cx="2553367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If a quote is declined or unsupported</a:t>
            </a:r>
            <a:r>
              <a:rPr lang="en-US" sz="1100" dirty="0">
                <a:solidFill>
                  <a:schemeClr val="bg1"/>
                </a:solidFill>
              </a:rPr>
              <a:t>: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cxnSp>
        <p:nvCxnSpPr>
          <p:cNvPr id="35" name="Straight Arrow Connector 25"/>
          <p:cNvCxnSpPr/>
          <p:nvPr/>
        </p:nvCxnSpPr>
        <p:spPr>
          <a:xfrm rot="16200000" flipH="1">
            <a:off x="7188200" y="1828799"/>
            <a:ext cx="1981201" cy="558799"/>
          </a:xfrm>
          <a:prstGeom prst="bentConnector3">
            <a:avLst>
              <a:gd name="adj1" fmla="val 0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5"/>
          <p:cNvCxnSpPr/>
          <p:nvPr/>
        </p:nvCxnSpPr>
        <p:spPr>
          <a:xfrm flipH="1" flipV="1">
            <a:off x="7848598" y="3097108"/>
            <a:ext cx="609601" cy="1015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MPS Tw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" y="3793067"/>
            <a:ext cx="7417987" cy="199169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972152" y="5880185"/>
            <a:ext cx="4438048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The declining Provider  is automatically replaced with a new Bank</a:t>
            </a:r>
          </a:p>
        </p:txBody>
      </p:sp>
      <p:cxnSp>
        <p:nvCxnSpPr>
          <p:cNvPr id="60" name="Straight Arrow Connector 25"/>
          <p:cNvCxnSpPr/>
          <p:nvPr/>
        </p:nvCxnSpPr>
        <p:spPr>
          <a:xfrm rot="16200000" flipV="1">
            <a:off x="675640" y="5725160"/>
            <a:ext cx="355600" cy="284480"/>
          </a:xfrm>
          <a:prstGeom prst="bentConnector3">
            <a:avLst>
              <a:gd name="adj1" fmla="val 1429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PS 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1340115"/>
            <a:ext cx="7213600" cy="1934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4" y="1346201"/>
            <a:ext cx="6675966" cy="1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 QUICK 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2404039"/>
            <a:ext cx="6309360" cy="2417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085" y="378768"/>
            <a:ext cx="1672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kern="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QuickPrice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64213" y="1425502"/>
            <a:ext cx="1940063" cy="29700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Supported inputs </a:t>
            </a:r>
            <a:r>
              <a:rPr lang="en-US" sz="1100" dirty="0" smtClean="0">
                <a:solidFill>
                  <a:schemeClr val="bg1"/>
                </a:solidFill>
              </a:rPr>
              <a:t>are: </a:t>
            </a:r>
          </a:p>
          <a:p>
            <a:pPr>
              <a:defRPr/>
            </a:pPr>
            <a:endParaRPr lang="en-US" sz="11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Currency </a:t>
            </a:r>
            <a:r>
              <a:rPr lang="en-US" sz="1100" dirty="0" smtClean="0">
                <a:solidFill>
                  <a:schemeClr val="bg1"/>
                </a:solidFill>
              </a:rPr>
              <a:t>Pair can be entered as EURUSD, </a:t>
            </a:r>
            <a:r>
              <a:rPr lang="en-US" sz="1100" dirty="0" err="1" smtClean="0">
                <a:solidFill>
                  <a:schemeClr val="bg1"/>
                </a:solidFill>
              </a:rPr>
              <a:t>eurusd</a:t>
            </a:r>
            <a:r>
              <a:rPr lang="en-US" sz="1100" dirty="0" smtClean="0">
                <a:solidFill>
                  <a:schemeClr val="bg1"/>
                </a:solidFill>
              </a:rPr>
              <a:t>, EUR/USD or </a:t>
            </a:r>
            <a:r>
              <a:rPr lang="en-US" sz="1100" dirty="0" err="1" smtClean="0">
                <a:solidFill>
                  <a:schemeClr val="bg1"/>
                </a:solidFill>
              </a:rPr>
              <a:t>eur</a:t>
            </a:r>
            <a:r>
              <a:rPr lang="en-US" sz="1100" dirty="0" smtClean="0">
                <a:solidFill>
                  <a:schemeClr val="bg1"/>
                </a:solidFill>
              </a:rPr>
              <a:t>/</a:t>
            </a:r>
            <a:r>
              <a:rPr lang="en-US" sz="1100" dirty="0" err="1" smtClean="0">
                <a:solidFill>
                  <a:schemeClr val="bg1"/>
                </a:solidFill>
              </a:rPr>
              <a:t>usd</a:t>
            </a:r>
            <a:r>
              <a:rPr lang="en-US" sz="1100" dirty="0" smtClean="0">
                <a:solidFill>
                  <a:schemeClr val="bg1"/>
                </a:solidFill>
              </a:rPr>
              <a:t> on any of the supported currency pairs.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Tenors </a:t>
            </a:r>
            <a:r>
              <a:rPr lang="en-US" sz="1100" dirty="0" smtClean="0">
                <a:solidFill>
                  <a:schemeClr val="bg1"/>
                </a:solidFill>
              </a:rPr>
              <a:t>can entered as 1w or 1W on any supported tenor.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Strategies </a:t>
            </a:r>
            <a:r>
              <a:rPr lang="en-US" sz="1100" dirty="0" smtClean="0">
                <a:solidFill>
                  <a:schemeClr val="bg1"/>
                </a:solidFill>
              </a:rPr>
              <a:t>can be entered in upper or lower case as follows, call, put, straddle, strangle, </a:t>
            </a:r>
            <a:r>
              <a:rPr lang="en-US" sz="1100" dirty="0" err="1" smtClean="0">
                <a:solidFill>
                  <a:schemeClr val="bg1"/>
                </a:solidFill>
              </a:rPr>
              <a:t>riskrev</a:t>
            </a:r>
            <a:r>
              <a:rPr lang="en-US" sz="1100" dirty="0" smtClean="0">
                <a:solidFill>
                  <a:schemeClr val="bg1"/>
                </a:solidFill>
              </a:rPr>
              <a:t> and spread</a:t>
            </a:r>
          </a:p>
          <a:p>
            <a:pPr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4841240" y="1058010"/>
            <a:ext cx="1303867" cy="1610683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2556897" y="673289"/>
            <a:ext cx="2284343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User can enter currency pair, tenor and strategy then select the RFQ button to open the RFQ window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556897" y="1675686"/>
            <a:ext cx="2284343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Click ‘Q’ to focus on the Quick Trade window</a:t>
            </a:r>
          </a:p>
        </p:txBody>
      </p:sp>
      <p:cxnSp>
        <p:nvCxnSpPr>
          <p:cNvPr id="11" name="Straight Arrow Connector 7"/>
          <p:cNvCxnSpPr/>
          <p:nvPr/>
        </p:nvCxnSpPr>
        <p:spPr>
          <a:xfrm>
            <a:off x="4841240" y="1870810"/>
            <a:ext cx="909320" cy="801270"/>
          </a:xfrm>
          <a:prstGeom prst="bentConnector3">
            <a:avLst>
              <a:gd name="adj1" fmla="val 101397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3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 BLO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13" y="1940560"/>
            <a:ext cx="6454568" cy="1922284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2102069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Blotter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53840" y="1544320"/>
            <a:ext cx="0" cy="93472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5709920" y="1646517"/>
            <a:ext cx="6647" cy="85284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17983" y="1202319"/>
            <a:ext cx="1440271" cy="430887"/>
            <a:chOff x="390638" y="2142951"/>
            <a:chExt cx="1440271" cy="430887"/>
          </a:xfrm>
        </p:grpSpPr>
        <p:sp>
          <p:nvSpPr>
            <p:cNvPr id="5" name="Rectangle 4"/>
            <p:cNvSpPr/>
            <p:nvPr/>
          </p:nvSpPr>
          <p:spPr bwMode="auto">
            <a:xfrm>
              <a:off x="390638" y="2142951"/>
              <a:ext cx="1440271" cy="4308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GB" sz="1100" dirty="0" smtClean="0">
                  <a:solidFill>
                    <a:schemeClr val="bg1"/>
                  </a:solidFill>
                </a:rPr>
                <a:t>Click                    to refresh blotter.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30" r="1153" b="3041"/>
            <a:stretch>
              <a:fillRect/>
            </a:stretch>
          </p:blipFill>
          <p:spPr bwMode="auto">
            <a:xfrm>
              <a:off x="834541" y="2214712"/>
              <a:ext cx="666572" cy="127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 bwMode="auto">
          <a:xfrm>
            <a:off x="5006489" y="1215630"/>
            <a:ext cx="142015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Blotter contains completed trades.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88247" y="1699302"/>
            <a:ext cx="0" cy="612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1855992" y="1158113"/>
            <a:ext cx="142015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Select Export Report to Excel to save blotter data.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Snagit_PPT325E" descr="PPT325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534" y="4215263"/>
            <a:ext cx="4301713" cy="206495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 bwMode="auto">
          <a:xfrm>
            <a:off x="401914" y="2879355"/>
            <a:ext cx="1440271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Click a trade to display Best Execution Report.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8" name="Elbow Connector 17"/>
          <p:cNvCxnSpPr>
            <a:stCxn id="15" idx="3"/>
          </p:cNvCxnSpPr>
          <p:nvPr/>
        </p:nvCxnSpPr>
        <p:spPr>
          <a:xfrm flipV="1">
            <a:off x="1842185" y="2804275"/>
            <a:ext cx="439126" cy="375162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5" idx="2"/>
            <a:endCxn id="12" idx="1"/>
          </p:cNvCxnSpPr>
          <p:nvPr/>
        </p:nvCxnSpPr>
        <p:spPr>
          <a:xfrm rot="16200000" flipH="1">
            <a:off x="772181" y="3829388"/>
            <a:ext cx="1768223" cy="1068484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6896359" y="5753810"/>
            <a:ext cx="1440271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Report displays non-winning quotes for RFQ.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6481187" y="6048841"/>
            <a:ext cx="415172" cy="505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18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481930" y="5532178"/>
            <a:ext cx="415172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6896359" y="5228109"/>
            <a:ext cx="1440271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Trade done at this price.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398568" y="2468880"/>
            <a:ext cx="877272" cy="59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404009" y="1991234"/>
            <a:ext cx="142015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View trades of‘ All Users’ or only the user who is logged in.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06" y="277168"/>
            <a:ext cx="559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Reports – Quote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response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iming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eport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596900" y="2460455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568325" y="4108540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3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577850" y="1252608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1" y="2413000"/>
            <a:ext cx="2235202" cy="821267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2480126" y="2962030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20859" y="1527846"/>
            <a:ext cx="432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2" y="3471334"/>
            <a:ext cx="2327979" cy="2345266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522421" y="4571191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7. REPORTING MEN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80" y="739140"/>
            <a:ext cx="2101547" cy="1577340"/>
          </a:xfrm>
          <a:prstGeom prst="rect">
            <a:avLst/>
          </a:prstGeom>
          <a:effectLst>
            <a:glow rad="12700">
              <a:schemeClr val="bg1">
                <a:lumMod val="50000"/>
                <a:alpha val="75000"/>
              </a:schemeClr>
            </a:glow>
            <a:outerShdw blurRad="50800" dist="38100" dir="40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42975" y="1167970"/>
            <a:ext cx="159067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On Reporting tab, select Quote Response Timing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5" y="2460455"/>
            <a:ext cx="159067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Enter report start and end Date or default to today’s date and Run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2975" y="4108540"/>
            <a:ext cx="1590675" cy="127727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View Report details</a:t>
            </a:r>
            <a:r>
              <a:rPr lang="en-GB" sz="1100" dirty="0" smtClean="0">
                <a:solidFill>
                  <a:schemeClr val="bg1"/>
                </a:solidFill>
              </a:rPr>
              <a:t> which lists RFQ response timing details by Provider, and by the average time to price and number of quotes.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36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 MAIN PAGE WITH RECENT TRA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06" y="1026160"/>
            <a:ext cx="6296253" cy="4191124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367862" y="260130"/>
            <a:ext cx="2102069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Desktop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olded Corner 24"/>
          <p:cNvSpPr/>
          <p:nvPr/>
        </p:nvSpPr>
        <p:spPr bwMode="auto">
          <a:xfrm>
            <a:off x="548028" y="5170497"/>
            <a:ext cx="2017372" cy="1294328"/>
          </a:xfrm>
          <a:prstGeom prst="foldedCorner">
            <a:avLst>
              <a:gd name="adj" fmla="val 1105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bIns="36000" anchor="ctr">
            <a:spAutoFit/>
          </a:bodyPr>
          <a:lstStyle/>
          <a:p>
            <a:pPr>
              <a:defRPr/>
            </a:pPr>
            <a:r>
              <a:rPr lang="en-GB" sz="1000" b="1" dirty="0" smtClean="0">
                <a:solidFill>
                  <a:srgbClr val="005D9A"/>
                </a:solidFill>
                <a:latin typeface="Calibri" pitchFamily="34" charset="0"/>
              </a:rPr>
              <a:t>Browser Compatibility: </a:t>
            </a:r>
            <a:endParaRPr lang="en-GB" sz="1000" b="1" dirty="0" smtClean="0">
              <a:solidFill>
                <a:srgbClr val="005D9A"/>
              </a:solidFill>
              <a:latin typeface="Calibri" pitchFamily="34" charset="0"/>
            </a:endParaRPr>
          </a:p>
          <a:p>
            <a:pPr>
              <a:defRPr/>
            </a:pPr>
            <a:endParaRPr lang="en-GB" sz="1000" b="1" dirty="0" smtClean="0">
              <a:solidFill>
                <a:srgbClr val="005D9A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1000" dirty="0" smtClean="0">
                <a:solidFill>
                  <a:srgbClr val="005D9A"/>
                </a:solidFill>
                <a:latin typeface="Calibri" pitchFamily="34" charset="0"/>
              </a:rPr>
              <a:t>Microsoft </a:t>
            </a:r>
            <a:r>
              <a:rPr lang="en-GB" sz="1000" dirty="0" smtClean="0">
                <a:solidFill>
                  <a:srgbClr val="005D9A"/>
                </a:solidFill>
                <a:latin typeface="Calibri" pitchFamily="34" charset="0"/>
              </a:rPr>
              <a:t> IE 8, 9, 10 and 11</a:t>
            </a:r>
          </a:p>
          <a:p>
            <a:pPr>
              <a:defRPr/>
            </a:pPr>
            <a:endParaRPr lang="en-GB" sz="1000" dirty="0" smtClean="0">
              <a:solidFill>
                <a:srgbClr val="005D9A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1000" dirty="0" smtClean="0">
                <a:solidFill>
                  <a:srgbClr val="005D9A"/>
                </a:solidFill>
                <a:latin typeface="Calibri" pitchFamily="34" charset="0"/>
              </a:rPr>
              <a:t>Firefox 3+</a:t>
            </a:r>
          </a:p>
          <a:p>
            <a:pPr>
              <a:defRPr/>
            </a:pPr>
            <a:endParaRPr lang="en-GB" sz="1000" dirty="0" smtClean="0">
              <a:solidFill>
                <a:srgbClr val="005D9A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1000" dirty="0" smtClean="0">
                <a:solidFill>
                  <a:srgbClr val="005D9A"/>
                </a:solidFill>
                <a:latin typeface="Calibri" pitchFamily="34" charset="0"/>
              </a:rPr>
              <a:t>Chrome</a:t>
            </a:r>
            <a:endParaRPr lang="en-GB" sz="1000" dirty="0" smtClean="0">
              <a:solidFill>
                <a:srgbClr val="005D9A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13323" y="792967"/>
            <a:ext cx="0" cy="27859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11807" y="1478171"/>
            <a:ext cx="769938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79665" y="2824936"/>
            <a:ext cx="1260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20914" y="4687630"/>
            <a:ext cx="1260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auto">
          <a:xfrm>
            <a:off x="768092" y="4133161"/>
            <a:ext cx="162000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Recently completed trades and active RFQ’s appear at bottom of screen.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8092" y="2643436"/>
            <a:ext cx="162000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View volatility curves for standard maturities up to 1 Year.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8092" y="1202721"/>
            <a:ext cx="162000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bg1"/>
                </a:solidFill>
              </a:rPr>
              <a:t>Click </a:t>
            </a:r>
            <a:r>
              <a:rPr lang="en-GB" sz="1100" dirty="0" smtClean="0">
                <a:solidFill>
                  <a:schemeClr val="bg1"/>
                </a:solidFill>
              </a:rPr>
              <a:t>down arrow to change currency pair.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69868" y="433200"/>
            <a:ext cx="1585310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Click tabs to navigate around system.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2388686" y="2951870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nagit_PPT314B" descr="PPT31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139" y="3588478"/>
            <a:ext cx="3464381" cy="281897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979" y="2460997"/>
            <a:ext cx="2205140" cy="964748"/>
          </a:xfrm>
          <a:prstGeom prst="rect">
            <a:avLst/>
          </a:prstGeom>
          <a:ln w="6350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2400501" y="4571191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7"/>
          <p:cNvSpPr txBox="1">
            <a:spLocks/>
          </p:cNvSpPr>
          <p:nvPr/>
        </p:nvSpPr>
        <p:spPr>
          <a:xfrm>
            <a:off x="367861" y="260130"/>
            <a:ext cx="498791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Reports – Quote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response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eport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2460455"/>
            <a:ext cx="159067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Enter report start and end Date or default to today’s date and Run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5" y="4108540"/>
            <a:ext cx="1590675" cy="127727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View Report details</a:t>
            </a:r>
            <a:r>
              <a:rPr lang="en-GB" sz="1100" dirty="0" smtClean="0">
                <a:solidFill>
                  <a:schemeClr val="bg1"/>
                </a:solidFill>
              </a:rPr>
              <a:t> which lists RFQ response details by currency pair, Provider, and by Provider and currency pair.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596900" y="2460455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568325" y="4108540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3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20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577850" y="1252608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8206" y="1543085"/>
            <a:ext cx="432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7. REPORTING MEN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80" y="739140"/>
            <a:ext cx="2101547" cy="1577340"/>
          </a:xfrm>
          <a:prstGeom prst="rect">
            <a:avLst/>
          </a:prstGeom>
          <a:effectLst>
            <a:glow rad="12700">
              <a:schemeClr val="bg1">
                <a:lumMod val="50000"/>
                <a:alpha val="75000"/>
              </a:schemeClr>
            </a:glow>
            <a:outerShdw blurRad="50800" dist="38100" dir="40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42975" y="1252608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On Reporting tab, select Quote Response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409006" y="2962030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2975" y="2460455"/>
            <a:ext cx="159067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Enter report start and end Date or default to today’s date and Run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596900" y="2460455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568325" y="4108540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3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577850" y="1252608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634" y="304168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Reports –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Spread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report</a:t>
            </a:r>
            <a:endParaRPr lang="en-US" kern="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1592" y="1593886"/>
            <a:ext cx="432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32" y="2434166"/>
            <a:ext cx="2214034" cy="1080203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6" y="3615267"/>
            <a:ext cx="6270169" cy="2438399"/>
          </a:xfrm>
          <a:prstGeom prst="rect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410661" y="4581351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7. REPORTING MEN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80" y="739140"/>
            <a:ext cx="2101547" cy="1577340"/>
          </a:xfrm>
          <a:prstGeom prst="rect">
            <a:avLst/>
          </a:prstGeom>
          <a:effectLst>
            <a:glow rad="12700">
              <a:schemeClr val="bg1">
                <a:lumMod val="50000"/>
                <a:alpha val="75000"/>
              </a:schemeClr>
            </a:glow>
            <a:outerShdw blurRad="50800" dist="38100" dir="40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942975" y="4277820"/>
            <a:ext cx="1590675" cy="938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View Report details</a:t>
            </a:r>
            <a:r>
              <a:rPr lang="en-GB" sz="1100" dirty="0" smtClean="0">
                <a:solidFill>
                  <a:schemeClr val="bg1"/>
                </a:solidFill>
              </a:rPr>
              <a:t> which lists RFQ response from providers by premium spread.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2975" y="1337246"/>
            <a:ext cx="159067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On Reporting tab, select </a:t>
            </a:r>
            <a:r>
              <a:rPr lang="en-GB" sz="1100" dirty="0" smtClean="0">
                <a:solidFill>
                  <a:schemeClr val="bg1"/>
                </a:solidFill>
              </a:rPr>
              <a:t>Spread</a:t>
            </a: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16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nagit_PPT13BA" descr="PPT13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9117" y="4388598"/>
            <a:ext cx="5709622" cy="186147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2"/>
          <p:cNvGrpSpPr/>
          <p:nvPr/>
        </p:nvGrpSpPr>
        <p:grpSpPr>
          <a:xfrm>
            <a:off x="2869117" y="2592479"/>
            <a:ext cx="2257113" cy="1570080"/>
            <a:chOff x="2869117" y="2723103"/>
            <a:chExt cx="2257113" cy="1570080"/>
          </a:xfrm>
        </p:grpSpPr>
        <p:pic>
          <p:nvPicPr>
            <p:cNvPr id="4" name="Snagit_PPTDE6" descr="PPTDE6.png"/>
            <p:cNvPicPr>
              <a:picLocks noChangeAspect="1"/>
            </p:cNvPicPr>
            <p:nvPr/>
          </p:nvPicPr>
          <p:blipFill>
            <a:blip r:embed="rId3" cstate="print"/>
            <a:srcRect t="9656"/>
            <a:stretch>
              <a:fillRect/>
            </a:stretch>
          </p:blipFill>
          <p:spPr>
            <a:xfrm>
              <a:off x="2869117" y="2723103"/>
              <a:ext cx="2257113" cy="1570080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6304" y="3283516"/>
              <a:ext cx="681363" cy="9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2359861" y="4844279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7"/>
          <p:cNvSpPr txBox="1">
            <a:spLocks/>
          </p:cNvSpPr>
          <p:nvPr/>
        </p:nvSpPr>
        <p:spPr>
          <a:xfrm>
            <a:off x="367861" y="260130"/>
            <a:ext cx="3489763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Reports – Expiry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577850" y="1413376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5" y="4472982"/>
            <a:ext cx="159067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View Report details.  Select “Export Report to Excel” to save report data.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596900" y="2997252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568325" y="4472982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3</a:t>
            </a:r>
            <a:endParaRPr lang="en-US" sz="1600" b="1" dirty="0">
              <a:solidFill>
                <a:srgbClr val="005D9A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55860" y="1642431"/>
            <a:ext cx="324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77966" y="3322638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79221" y="4844868"/>
            <a:ext cx="237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nagit_PPTC464" descr="PPTC4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0126" y="4720477"/>
            <a:ext cx="3165436" cy="43919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22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Picture 22" descr="7. REPORTING MEN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80" y="810260"/>
            <a:ext cx="2101547" cy="1577340"/>
          </a:xfrm>
          <a:prstGeom prst="rect">
            <a:avLst/>
          </a:prstGeom>
          <a:effectLst>
            <a:glow rad="12700">
              <a:schemeClr val="bg1">
                <a:lumMod val="50000"/>
                <a:alpha val="75000"/>
              </a:schemeClr>
            </a:glow>
            <a:outerShdw blurRad="50800" dist="38100" dir="40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42975" y="2997252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Enter Expiry Date or use Calendar to select date.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5" y="1328738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On Reporting tab, select Expiry Report.</a:t>
            </a:r>
          </a:p>
          <a:p>
            <a:pPr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>
            <a:off x="2377966" y="3203182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07152" y="1939813"/>
            <a:ext cx="468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nagit_PPT86B" descr="PPT86B.png"/>
          <p:cNvPicPr>
            <a:picLocks noChangeAspect="1"/>
          </p:cNvPicPr>
          <p:nvPr/>
        </p:nvPicPr>
        <p:blipFill>
          <a:blip r:embed="rId2" cstate="print"/>
          <a:srcRect t="11867"/>
          <a:stretch>
            <a:fillRect/>
          </a:stretch>
        </p:blipFill>
        <p:spPr>
          <a:xfrm>
            <a:off x="2879165" y="2572384"/>
            <a:ext cx="2633776" cy="159724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443525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Reports – </a:t>
            </a:r>
            <a:r>
              <a:rPr lang="en-US" kern="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Moneyness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nagit_PPT643E" descr="PPT643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9165" y="4429957"/>
            <a:ext cx="6278545" cy="161631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347486" y="4834007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2975" y="2926916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Enter Expiry Date or use Calendar to select date.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5" y="4472982"/>
            <a:ext cx="159067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View Report details.  Select “Export Report to Excel” to save report data.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596900" y="2926916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568325" y="4472982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3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5" y="1600034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On Reporting tab, select </a:t>
            </a:r>
            <a:r>
              <a:rPr lang="en-GB" sz="1100" dirty="0" err="1" smtClean="0">
                <a:solidFill>
                  <a:schemeClr val="bg1"/>
                </a:solidFill>
                <a:latin typeface="+mn-lt"/>
              </a:rPr>
              <a:t>Moneyness</a:t>
            </a: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577850" y="1600034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882599" y="4191045"/>
            <a:ext cx="145" cy="1332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55505" y="3605109"/>
            <a:ext cx="1778454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err="1" smtClean="0">
                <a:solidFill>
                  <a:schemeClr val="bg1"/>
                </a:solidFill>
                <a:latin typeface="+mn-lt"/>
              </a:rPr>
              <a:t>Moneyness</a:t>
            </a: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ITM = in the money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OTM = out of the money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23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" name="Picture 19" descr="7. REPORTING MEN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80" y="810260"/>
            <a:ext cx="2101547" cy="1577340"/>
          </a:xfrm>
          <a:prstGeom prst="rect">
            <a:avLst/>
          </a:prstGeom>
          <a:effectLst>
            <a:glow rad="12700">
              <a:schemeClr val="bg1">
                <a:lumMod val="50000"/>
                <a:alpha val="75000"/>
              </a:schemeClr>
            </a:glow>
            <a:outerShdw blurRad="50800" dist="38100" dir="408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 REPORTING 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901700"/>
            <a:ext cx="2101547" cy="1577340"/>
          </a:xfrm>
          <a:prstGeom prst="rect">
            <a:avLst/>
          </a:prstGeom>
          <a:effectLst>
            <a:glow rad="12700">
              <a:schemeClr val="bg1">
                <a:lumMod val="50000"/>
                <a:alpha val="75000"/>
              </a:schemeClr>
            </a:glow>
            <a:outerShdw blurRad="50800" dist="38100" dir="40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367861" y="260130"/>
            <a:ext cx="4857281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Reports – Trade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valuation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eport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nagit_PPTD56C" descr="PPTD56C.png"/>
          <p:cNvPicPr>
            <a:picLocks noChangeAspect="1"/>
          </p:cNvPicPr>
          <p:nvPr/>
        </p:nvPicPr>
        <p:blipFill>
          <a:blip r:embed="rId3" cstate="print"/>
          <a:srcRect b="35933"/>
          <a:stretch>
            <a:fillRect/>
          </a:stretch>
        </p:blipFill>
        <p:spPr>
          <a:xfrm>
            <a:off x="1677076" y="3424238"/>
            <a:ext cx="7560708" cy="262143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8721825" y="3182768"/>
            <a:ext cx="145" cy="1332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6027" y="2802046"/>
            <a:ext cx="1778454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Profit and Loss in Local currency  and USD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577850" y="1821090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070" y="2863708"/>
            <a:ext cx="1358099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View Report details.  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577850" y="2863708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cxnSp>
        <p:nvCxnSpPr>
          <p:cNvPr id="15" name="Shape 14"/>
          <p:cNvCxnSpPr>
            <a:stCxn id="12" idx="3"/>
            <a:endCxn id="4" idx="0"/>
          </p:cNvCxnSpPr>
          <p:nvPr/>
        </p:nvCxnSpPr>
        <p:spPr>
          <a:xfrm>
            <a:off x="2321169" y="3079152"/>
            <a:ext cx="936000" cy="864000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24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2270" y="2120005"/>
            <a:ext cx="468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2975" y="1821090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On Reporting tab, select Trade Valuation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 REQUEST REP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88" y="2641600"/>
            <a:ext cx="6143965" cy="2712720"/>
          </a:xfrm>
          <a:prstGeom prst="rect">
            <a:avLst/>
          </a:prstGeom>
        </p:spPr>
      </p:pic>
      <p:pic>
        <p:nvPicPr>
          <p:cNvPr id="14" name="Picture 13" descr="7. REPORTING MEN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901700"/>
            <a:ext cx="2101547" cy="1577340"/>
          </a:xfrm>
          <a:prstGeom prst="rect">
            <a:avLst/>
          </a:prstGeom>
          <a:effectLst>
            <a:glow rad="12700">
              <a:schemeClr val="bg1">
                <a:lumMod val="50000"/>
                <a:alpha val="75000"/>
              </a:schemeClr>
            </a:glow>
            <a:outerShdw blurRad="50800" dist="38100" dir="40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367861" y="260130"/>
            <a:ext cx="4857281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Reports – Requests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report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>
            <a:endCxn id="23" idx="1"/>
          </p:cNvCxnSpPr>
          <p:nvPr/>
        </p:nvCxnSpPr>
        <p:spPr>
          <a:xfrm flipH="1">
            <a:off x="5285327" y="2174240"/>
            <a:ext cx="1135794" cy="74044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9387" y="1579488"/>
            <a:ext cx="1778454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Filter Results by Bank, User, Traded, Currency Pair or Strategy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577850" y="1932850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230" y="4011788"/>
            <a:ext cx="1358099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Click Search to view RFQs.  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588010" y="4011788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cxnSp>
        <p:nvCxnSpPr>
          <p:cNvPr id="15" name="Shape 14"/>
          <p:cNvCxnSpPr>
            <a:stCxn id="12" idx="3"/>
          </p:cNvCxnSpPr>
          <p:nvPr/>
        </p:nvCxnSpPr>
        <p:spPr>
          <a:xfrm flipV="1">
            <a:off x="2331329" y="3667760"/>
            <a:ext cx="818271" cy="559472"/>
          </a:xfrm>
          <a:prstGeom prst="bentConnector3">
            <a:avLst>
              <a:gd name="adj1" fmla="val 99666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25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2270" y="2231765"/>
            <a:ext cx="468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2975" y="1932850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On Reporting tab, select Requests Report.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77966" y="3403600"/>
            <a:ext cx="487154" cy="278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2975" y="3130116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Enter Start and End Dates or use Calendar to select dates.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Pentagon 18"/>
          <p:cNvSpPr/>
          <p:nvPr/>
        </p:nvSpPr>
        <p:spPr bwMode="auto">
          <a:xfrm>
            <a:off x="596900" y="3130116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5400000">
            <a:off x="5107054" y="2359306"/>
            <a:ext cx="382772" cy="1493519"/>
          </a:xfrm>
          <a:prstGeom prst="leftBrace">
            <a:avLst>
              <a:gd name="adj1" fmla="val 21061"/>
              <a:gd name="adj2" fmla="val 50878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5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85" y="1249680"/>
            <a:ext cx="6592254" cy="40828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2102069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Preferences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" y="3124156"/>
            <a:ext cx="159067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Select the banks to trade with for each currency pair.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0316" y="3400426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26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2102069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Disclosures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3846" y="2092553"/>
            <a:ext cx="6336785" cy="266336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2925" y="3208795"/>
            <a:ext cx="159067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Provider Disclosure Links.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0316" y="3400426"/>
            <a:ext cx="396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27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7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340027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Trade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confirmations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28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Snagit_PPTD609" descr="PPTD6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188" y="1532275"/>
            <a:ext cx="4627624" cy="439556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190606" y="1956351"/>
            <a:ext cx="468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2274" y="1532275"/>
            <a:ext cx="1731666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Trade Confirmations are emailed in an Excel format to designated email account(s).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367862" y="260130"/>
            <a:ext cx="6152423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Digital Vega trading hours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720" y="1720285"/>
            <a:ext cx="8473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OPEN 	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	CLOSE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	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	LOCATION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	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	OFFSET</a:t>
            </a:r>
            <a:r>
              <a:rPr lang="en-GB" b="1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r>
              <a:rPr lang="en-GB" dirty="0">
                <a:solidFill>
                  <a:srgbClr val="003366"/>
                </a:solidFill>
                <a:latin typeface="Calibri"/>
              </a:rPr>
              <a:t>00:00	</a:t>
            </a:r>
            <a:r>
              <a:rPr lang="en-GB" dirty="0" smtClean="0">
                <a:solidFill>
                  <a:srgbClr val="003366"/>
                </a:solidFill>
                <a:latin typeface="Calibri"/>
              </a:rPr>
              <a:t>	22</a:t>
            </a:r>
            <a:r>
              <a:rPr lang="en-GB" dirty="0">
                <a:solidFill>
                  <a:srgbClr val="003366"/>
                </a:solidFill>
                <a:latin typeface="Calibri"/>
              </a:rPr>
              <a:t>:00	</a:t>
            </a:r>
            <a:r>
              <a:rPr lang="en-GB" dirty="0" smtClean="0">
                <a:solidFill>
                  <a:srgbClr val="003366"/>
                </a:solidFill>
                <a:latin typeface="Calibri"/>
              </a:rPr>
              <a:t>	LONDON</a:t>
            </a:r>
            <a:r>
              <a:rPr lang="en-GB" dirty="0">
                <a:solidFill>
                  <a:srgbClr val="003366"/>
                </a:solidFill>
                <a:latin typeface="Calibri"/>
              </a:rPr>
              <a:t>		</a:t>
            </a:r>
          </a:p>
          <a:p>
            <a:r>
              <a:rPr lang="en-GB" dirty="0">
                <a:solidFill>
                  <a:srgbClr val="003366"/>
                </a:solidFill>
                <a:latin typeface="Calibri"/>
              </a:rPr>
              <a:t>01:00	</a:t>
            </a:r>
            <a:r>
              <a:rPr lang="en-GB" dirty="0" smtClean="0">
                <a:solidFill>
                  <a:srgbClr val="003366"/>
                </a:solidFill>
                <a:latin typeface="Calibri"/>
              </a:rPr>
              <a:t>	23</a:t>
            </a:r>
            <a:r>
              <a:rPr lang="en-GB" dirty="0">
                <a:solidFill>
                  <a:srgbClr val="003366"/>
                </a:solidFill>
                <a:latin typeface="Calibri"/>
              </a:rPr>
              <a:t>:00	</a:t>
            </a:r>
            <a:r>
              <a:rPr lang="en-GB" dirty="0" smtClean="0">
                <a:solidFill>
                  <a:srgbClr val="003366"/>
                </a:solidFill>
                <a:latin typeface="Calibri"/>
              </a:rPr>
              <a:t>	ZURICH</a:t>
            </a:r>
            <a:r>
              <a:rPr lang="en-GB" dirty="0">
                <a:solidFill>
                  <a:srgbClr val="003366"/>
                </a:solidFill>
                <a:latin typeface="Calibri"/>
              </a:rPr>
              <a:t>	</a:t>
            </a:r>
            <a:r>
              <a:rPr lang="en-GB" dirty="0" smtClean="0">
                <a:solidFill>
                  <a:srgbClr val="003366"/>
                </a:solidFill>
                <a:latin typeface="Calibri"/>
              </a:rPr>
              <a:t>	GMT </a:t>
            </a:r>
            <a:r>
              <a:rPr lang="en-GB" dirty="0">
                <a:solidFill>
                  <a:srgbClr val="003366"/>
                </a:solidFill>
                <a:latin typeface="Calibri"/>
              </a:rPr>
              <a:t>+1	</a:t>
            </a:r>
          </a:p>
          <a:p>
            <a:r>
              <a:rPr lang="pl-PL" dirty="0">
                <a:solidFill>
                  <a:srgbClr val="003366"/>
                </a:solidFill>
                <a:latin typeface="Calibri"/>
              </a:rPr>
              <a:t>19:00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17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NEW 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YORK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GMT 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-5	</a:t>
            </a:r>
          </a:p>
          <a:p>
            <a:r>
              <a:rPr lang="pl-PL" dirty="0">
                <a:solidFill>
                  <a:srgbClr val="003366"/>
                </a:solidFill>
                <a:latin typeface="Calibri"/>
              </a:rPr>
              <a:t>08:00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06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SINGAPORE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GMT 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+8	</a:t>
            </a:r>
          </a:p>
          <a:p>
            <a:r>
              <a:rPr lang="pl-PL" dirty="0">
                <a:solidFill>
                  <a:srgbClr val="003366"/>
                </a:solidFill>
                <a:latin typeface="Calibri"/>
              </a:rPr>
              <a:t>08:00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06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HONG 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KONG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GMT 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+8	</a:t>
            </a:r>
          </a:p>
          <a:p>
            <a:r>
              <a:rPr lang="pl-PL" dirty="0">
                <a:solidFill>
                  <a:srgbClr val="003366"/>
                </a:solidFill>
                <a:latin typeface="Calibri"/>
              </a:rPr>
              <a:t>09:00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07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TOKYO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	GMT 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+9	</a:t>
            </a:r>
          </a:p>
          <a:p>
            <a:r>
              <a:rPr lang="pl-PL" dirty="0">
                <a:solidFill>
                  <a:srgbClr val="003366"/>
                </a:solidFill>
                <a:latin typeface="Calibri"/>
              </a:rPr>
              <a:t>10:00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08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:00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SYDNEY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	</a:t>
            </a:r>
            <a:r>
              <a:rPr lang="pl-PL" dirty="0" smtClean="0">
                <a:solidFill>
                  <a:srgbClr val="003366"/>
                </a:solidFill>
                <a:latin typeface="Calibri"/>
              </a:rPr>
              <a:t>	GMT </a:t>
            </a:r>
            <a:r>
              <a:rPr lang="pl-PL" dirty="0">
                <a:solidFill>
                  <a:srgbClr val="003366"/>
                </a:solidFill>
                <a:latin typeface="Calibri"/>
              </a:rPr>
              <a:t>+10</a:t>
            </a:r>
            <a:r>
              <a:rPr lang="pl-PL" dirty="0">
                <a:solidFill>
                  <a:srgbClr val="000000"/>
                </a:solidFill>
                <a:latin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915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579688"/>
            <a:ext cx="5743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7"/>
          <p:cNvSpPr txBox="1">
            <a:spLocks/>
          </p:cNvSpPr>
          <p:nvPr/>
        </p:nvSpPr>
        <p:spPr>
          <a:xfrm>
            <a:off x="367862" y="260130"/>
            <a:ext cx="5809654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Chart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Pre-select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standard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enor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722" y="3124156"/>
            <a:ext cx="159067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Click </a:t>
            </a: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selected 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trade strategy.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Pentagon 38"/>
          <p:cNvSpPr/>
          <p:nvPr/>
        </p:nvSpPr>
        <p:spPr bwMode="auto">
          <a:xfrm>
            <a:off x="338072" y="3124156"/>
            <a:ext cx="431800" cy="27781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2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3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9859" y="4582167"/>
            <a:ext cx="1849741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Chart displays aggregated indicative ATM Bid/Offer implied volatility for each currency pair.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2716" y="1379900"/>
            <a:ext cx="1725613" cy="79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Underlying Spot rate created from a mix of Provider Bank indicative rates.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93972" y="1379900"/>
            <a:ext cx="1859028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create an RFQ with </a:t>
            </a: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pre-selected Expiry Date, click on a tenor button.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Pentagon 34"/>
          <p:cNvSpPr/>
          <p:nvPr/>
        </p:nvSpPr>
        <p:spPr bwMode="auto">
          <a:xfrm>
            <a:off x="2738372" y="1379900"/>
            <a:ext cx="431800" cy="277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090128" y="1963232"/>
            <a:ext cx="0" cy="900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385778" y="2157503"/>
            <a:ext cx="0" cy="54759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036697" y="3376613"/>
            <a:ext cx="542925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3694730" y="4191001"/>
            <a:ext cx="826470" cy="39116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01203"/>
              </p:ext>
            </p:extLst>
          </p:nvPr>
        </p:nvGraphicFramePr>
        <p:xfrm>
          <a:off x="5896802" y="4406355"/>
          <a:ext cx="3276600" cy="2098040"/>
        </p:xfrm>
        <a:graphic>
          <a:graphicData uri="http://schemas.openxmlformats.org/drawingml/2006/table">
            <a:tbl>
              <a:tblPr/>
              <a:tblGrid>
                <a:gridCol w="546100"/>
                <a:gridCol w="546100"/>
                <a:gridCol w="546100"/>
                <a:gridCol w="546100"/>
                <a:gridCol w="546100"/>
                <a:gridCol w="546100"/>
              </a:tblGrid>
              <a:tr h="1383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Supported Currency Pairs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AUD/CAD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CAD/CHF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EUR/AUD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GBP/AUD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NOK/SEK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USD/CAD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CHF/JPY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EUR/CAD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NZD/JPY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NZD/USD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USD/CZK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AUD/NZD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EUR/CZK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USD/HUF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EUR/GBP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EUR/HUF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USD/MXN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USD/NOK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EUR/MXN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USD/PLN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EUR/NOK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USD/SEK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EUR/PLN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USD/TRY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EUR/SEK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USD/ZAR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EUR/TRY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33" y="1611207"/>
            <a:ext cx="63168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+mn-lt"/>
              </a:rPr>
              <a:t>Digital Vega Support Team</a:t>
            </a:r>
          </a:p>
          <a:p>
            <a:r>
              <a:rPr lang="en-GB" sz="1600" dirty="0" smtClean="0">
                <a:latin typeface="+mn-lt"/>
              </a:rPr>
              <a:t>Monday to Friday from 00:00 – 22:00 London </a:t>
            </a:r>
          </a:p>
          <a:p>
            <a:r>
              <a:rPr lang="en-GB" sz="1600" dirty="0" smtClean="0">
                <a:latin typeface="+mn-lt"/>
              </a:rPr>
              <a:t> </a:t>
            </a:r>
          </a:p>
          <a:p>
            <a:r>
              <a:rPr lang="en-GB" sz="1600" dirty="0" smtClean="0">
                <a:latin typeface="+mn-lt"/>
              </a:rPr>
              <a:t>Trading Application Support Team:</a:t>
            </a:r>
          </a:p>
          <a:p>
            <a:r>
              <a:rPr lang="en-GB" sz="1600" dirty="0" smtClean="0">
                <a:latin typeface="+mn-lt"/>
              </a:rPr>
              <a:t> email: </a:t>
            </a:r>
            <a:r>
              <a:rPr lang="en-GB" sz="1600" dirty="0" smtClean="0">
                <a:latin typeface="+mn-lt"/>
              </a:rPr>
              <a:t>	</a:t>
            </a:r>
            <a:r>
              <a:rPr lang="en-GB" sz="1600" dirty="0" smtClean="0">
                <a:latin typeface="+mn-lt"/>
                <a:hlinkClick r:id="rId2"/>
              </a:rPr>
              <a:t>support</a:t>
            </a:r>
            <a:r>
              <a:rPr lang="en-GB" sz="1600" dirty="0" smtClean="0">
                <a:latin typeface="+mn-lt"/>
                <a:hlinkClick r:id="rId2"/>
              </a:rPr>
              <a:t>@digitalvega.com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Tel: </a:t>
            </a:r>
            <a:r>
              <a:rPr lang="en-GB" sz="1600" dirty="0" smtClean="0">
                <a:latin typeface="+mn-lt"/>
              </a:rPr>
              <a:t>	+</a:t>
            </a:r>
            <a:r>
              <a:rPr lang="en-GB" sz="1600" dirty="0" smtClean="0">
                <a:latin typeface="+mn-lt"/>
              </a:rPr>
              <a:t>44 203 468 3470 or </a:t>
            </a:r>
            <a:endParaRPr lang="en-GB" sz="1600" dirty="0" smtClean="0">
              <a:latin typeface="+mn-lt"/>
            </a:endParaRPr>
          </a:p>
          <a:p>
            <a:r>
              <a:rPr lang="en-GB" sz="1600" dirty="0">
                <a:latin typeface="+mn-lt"/>
              </a:rPr>
              <a:t>	</a:t>
            </a:r>
            <a:r>
              <a:rPr lang="en-GB" sz="1600" dirty="0" smtClean="0">
                <a:latin typeface="+mn-lt"/>
              </a:rPr>
              <a:t>+</a:t>
            </a:r>
            <a:r>
              <a:rPr lang="en-GB" sz="1600" dirty="0" smtClean="0">
                <a:latin typeface="+mn-lt"/>
              </a:rPr>
              <a:t>44 203 468 3471</a:t>
            </a:r>
          </a:p>
          <a:p>
            <a:r>
              <a:rPr lang="en-GB" sz="1600" dirty="0" smtClean="0">
                <a:latin typeface="+mn-lt"/>
              </a:rPr>
              <a:t> </a:t>
            </a:r>
          </a:p>
          <a:p>
            <a:r>
              <a:rPr lang="en-GB" sz="1600" dirty="0" smtClean="0">
                <a:latin typeface="+mn-lt"/>
              </a:rPr>
              <a:t>Sales Team:</a:t>
            </a:r>
          </a:p>
          <a:p>
            <a:r>
              <a:rPr lang="en-GB" sz="1600" dirty="0" smtClean="0">
                <a:latin typeface="+mn-lt"/>
              </a:rPr>
              <a:t>email: </a:t>
            </a:r>
            <a:r>
              <a:rPr lang="en-GB" sz="1600" dirty="0" smtClean="0">
                <a:latin typeface="+mn-lt"/>
              </a:rPr>
              <a:t>	</a:t>
            </a:r>
            <a:r>
              <a:rPr lang="en-GB" sz="1600" dirty="0" smtClean="0">
                <a:latin typeface="+mn-lt"/>
                <a:hlinkClick r:id="rId3"/>
              </a:rPr>
              <a:t>sales</a:t>
            </a:r>
            <a:r>
              <a:rPr lang="en-GB" sz="1600" dirty="0" smtClean="0">
                <a:latin typeface="+mn-lt"/>
                <a:hlinkClick r:id="rId3"/>
              </a:rPr>
              <a:t>@digitalvega.com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Tel: </a:t>
            </a:r>
            <a:r>
              <a:rPr lang="en-GB" sz="1600" dirty="0" smtClean="0">
                <a:latin typeface="+mn-lt"/>
              </a:rPr>
              <a:t>	+</a:t>
            </a:r>
            <a:r>
              <a:rPr lang="en-GB" sz="1600" dirty="0" smtClean="0">
                <a:latin typeface="+mn-lt"/>
              </a:rPr>
              <a:t>44 203 468 3472</a:t>
            </a:r>
            <a:endParaRPr lang="en-GB" sz="1600" dirty="0">
              <a:latin typeface="+mn-lt"/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67862" y="260130"/>
            <a:ext cx="2102069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Contact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Liz\AppData\Local\Microsoft\Windows\Temporary Internet Files\Content.Outlook\W9Y6NNJH\rasterised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984" y="458457"/>
            <a:ext cx="1860949" cy="430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420938"/>
            <a:ext cx="5743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7"/>
          <p:cNvSpPr txBox="1">
            <a:spLocks/>
          </p:cNvSpPr>
          <p:nvPr/>
        </p:nvSpPr>
        <p:spPr>
          <a:xfrm>
            <a:off x="367862" y="260130"/>
            <a:ext cx="4916519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Chart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Non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-standard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enor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722" y="2870241"/>
            <a:ext cx="1590675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Click to create an RFQ with </a:t>
            </a: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selected 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trade </a:t>
            </a:r>
            <a:r>
              <a:rPr lang="en-GB" sz="1100" dirty="0" smtClean="0">
                <a:solidFill>
                  <a:schemeClr val="bg1"/>
                </a:solidFill>
                <a:latin typeface="+mn-lt"/>
              </a:rPr>
              <a:t>strategy; user can select non-standard tenor on trading panel.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Pentagon 38"/>
          <p:cNvSpPr/>
          <p:nvPr/>
        </p:nvSpPr>
        <p:spPr bwMode="auto">
          <a:xfrm>
            <a:off x="338072" y="2870241"/>
            <a:ext cx="431800" cy="27781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5D9A"/>
                </a:solidFill>
              </a:rPr>
              <a:t>1</a:t>
            </a:r>
            <a:endParaRPr lang="en-US" sz="1600" b="1" dirty="0">
              <a:solidFill>
                <a:srgbClr val="005D9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4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6619" y="4503565"/>
            <a:ext cx="1590675" cy="938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Chart displays aggregated indicative ATM Bid/Offer implied volatility for each currency pair.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8133" y="43603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036697" y="3376613"/>
            <a:ext cx="542925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3571957" y="3880886"/>
            <a:ext cx="946884" cy="62267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48638"/>
              </p:ext>
            </p:extLst>
          </p:nvPr>
        </p:nvGraphicFramePr>
        <p:xfrm>
          <a:off x="5896802" y="4406355"/>
          <a:ext cx="3276600" cy="2098040"/>
        </p:xfrm>
        <a:graphic>
          <a:graphicData uri="http://schemas.openxmlformats.org/drawingml/2006/table">
            <a:tbl>
              <a:tblPr/>
              <a:tblGrid>
                <a:gridCol w="546100"/>
                <a:gridCol w="546100"/>
                <a:gridCol w="546100"/>
                <a:gridCol w="546100"/>
                <a:gridCol w="546100"/>
                <a:gridCol w="546100"/>
              </a:tblGrid>
              <a:tr h="1383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Supported Currency Pairs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AUD/CAD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CAD/CHF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EUR/AUD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GBP/AUD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NOK/SEK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USD/CAD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CHF/JPY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EUR/CAD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NZD/JPY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EUR/CHF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NZD/USD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USD/CZK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AUD/NZD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EUR/CZK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GBP/USD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USD/HUF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AUD/USD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EUR/GBP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EUR/HUF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USD/MXN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EUR/JPY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USD/NOK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EUR/MXN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USD/PLN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EUR/NOK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USD/SEK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EUR/PLN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USD/TRY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EUR/SEK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USD/ZAR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EUR/TRY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3839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EUR/USD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 RFQ PANEL SI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1584960"/>
            <a:ext cx="6142990" cy="3609340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1" y="260130"/>
            <a:ext cx="5744704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RFQ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Indicative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pricing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5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0792" y="3815199"/>
            <a:ext cx="1802808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Indicative underlying Spot, Swap Points and Outright rates calculated for information only.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126157" y="4556589"/>
            <a:ext cx="776" cy="900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3414740" y="5450305"/>
            <a:ext cx="142015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Indicative Volatility, Delta and Premium displayed.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2148250" y="3644846"/>
            <a:ext cx="382772" cy="1157637"/>
          </a:xfrm>
          <a:prstGeom prst="leftBrace">
            <a:avLst>
              <a:gd name="adj1" fmla="val 21061"/>
              <a:gd name="adj2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712519" y="4567800"/>
            <a:ext cx="776" cy="900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5115560" y="5440145"/>
            <a:ext cx="142015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Delta display related to Hedge type selection.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5280" y="2960512"/>
            <a:ext cx="186944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Pre-defined rate, relating to the Hedge type selection.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2204720" y="3260594"/>
            <a:ext cx="1971040" cy="366526"/>
          </a:xfrm>
          <a:prstGeom prst="bentConnector3">
            <a:avLst>
              <a:gd name="adj1" fmla="val 10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2"/>
          </p:cNvCxnSpPr>
          <p:nvPr/>
        </p:nvCxnSpPr>
        <p:spPr>
          <a:xfrm rot="5400000">
            <a:off x="6555345" y="631726"/>
            <a:ext cx="524370" cy="1260177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6929795" y="568742"/>
            <a:ext cx="1035646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Spot date for currency pair.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47"/>
          <p:cNvCxnSpPr/>
          <p:nvPr/>
        </p:nvCxnSpPr>
        <p:spPr>
          <a:xfrm flipH="1">
            <a:off x="4331970" y="1127760"/>
            <a:ext cx="6350" cy="92075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3172888" y="826999"/>
            <a:ext cx="142015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Choose the Cut Time at expiry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52" name="Shape 51"/>
          <p:cNvCxnSpPr/>
          <p:nvPr/>
        </p:nvCxnSpPr>
        <p:spPr>
          <a:xfrm rot="10800000" flipV="1">
            <a:off x="4734560" y="1290320"/>
            <a:ext cx="4439920" cy="477520"/>
          </a:xfrm>
          <a:prstGeom prst="bentConnector3">
            <a:avLst>
              <a:gd name="adj1" fmla="val 100114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187440" y="1513840"/>
            <a:ext cx="1" cy="28448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4"/>
          <p:cNvCxnSpPr/>
          <p:nvPr/>
        </p:nvCxnSpPr>
        <p:spPr>
          <a:xfrm rot="5400000">
            <a:off x="5158342" y="535207"/>
            <a:ext cx="625974" cy="1270338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846320" y="1483360"/>
            <a:ext cx="1" cy="28448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4899483" y="410524"/>
            <a:ext cx="1867077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Click to select Hedge type: </a:t>
            </a:r>
            <a:br>
              <a:rPr lang="en-GB" sz="1100" dirty="0" smtClean="0">
                <a:solidFill>
                  <a:schemeClr val="bg1"/>
                </a:solidFill>
              </a:rPr>
            </a:br>
            <a:r>
              <a:rPr lang="en-GB" sz="1100" dirty="0" smtClean="0">
                <a:solidFill>
                  <a:schemeClr val="bg1"/>
                </a:solidFill>
              </a:rPr>
              <a:t>None = No Hedge</a:t>
            </a:r>
          </a:p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Spot = </a:t>
            </a:r>
            <a:r>
              <a:rPr lang="en-GB" sz="1100" dirty="0" smtClean="0">
                <a:solidFill>
                  <a:schemeClr val="bg1"/>
                </a:solidFill>
              </a:rPr>
              <a:t>Spot </a:t>
            </a:r>
            <a:r>
              <a:rPr lang="en-GB" sz="1100" dirty="0" smtClean="0">
                <a:solidFill>
                  <a:schemeClr val="bg1"/>
                </a:solidFill>
              </a:rPr>
              <a:t>Delta</a:t>
            </a:r>
          </a:p>
          <a:p>
            <a:pPr>
              <a:defRPr/>
            </a:pPr>
            <a:r>
              <a:rPr lang="en-GB" sz="1100" dirty="0" smtClean="0">
                <a:solidFill>
                  <a:schemeClr val="bg1"/>
                </a:solidFill>
              </a:rPr>
              <a:t>Forward = Forward Delta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017809" y="1418163"/>
            <a:ext cx="1637592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Select Premium calculation basis: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- % Base currency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- % Term currency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- Pips Base currency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- Pips Term currency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23"/>
          <p:cNvCxnSpPr/>
          <p:nvPr/>
        </p:nvCxnSpPr>
        <p:spPr>
          <a:xfrm rot="10800000">
            <a:off x="6167122" y="2265680"/>
            <a:ext cx="1981201" cy="91440"/>
          </a:xfrm>
          <a:prstGeom prst="bentConnector3">
            <a:avLst>
              <a:gd name="adj1" fmla="val 99744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37" idx="3"/>
          </p:cNvCxnSpPr>
          <p:nvPr/>
        </p:nvCxnSpPr>
        <p:spPr>
          <a:xfrm flipV="1">
            <a:off x="6535715" y="1290320"/>
            <a:ext cx="2638765" cy="4449907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4"/>
          <p:cNvCxnSpPr/>
          <p:nvPr/>
        </p:nvCxnSpPr>
        <p:spPr>
          <a:xfrm rot="5400000">
            <a:off x="7850742" y="260887"/>
            <a:ext cx="625974" cy="1270338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8141128" y="373243"/>
            <a:ext cx="142015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Indicates how the currency pair will be delivery – physical or cash settled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528560" y="1219200"/>
            <a:ext cx="10162" cy="59944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637873" y="2481271"/>
            <a:ext cx="828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402482" y="1505742"/>
            <a:ext cx="0" cy="75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92" y="702550"/>
            <a:ext cx="1926077" cy="126933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 bwMode="auto">
          <a:xfrm>
            <a:off x="314961" y="2108286"/>
            <a:ext cx="1914344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Click to change Bank selection from defaults for currency pair (max 5 banks).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27"/>
          <p:cNvCxnSpPr>
            <a:stCxn id="64" idx="1"/>
          </p:cNvCxnSpPr>
          <p:nvPr/>
        </p:nvCxnSpPr>
        <p:spPr>
          <a:xfrm rot="10800000">
            <a:off x="7112001" y="2540000"/>
            <a:ext cx="1091201" cy="419606"/>
          </a:xfrm>
          <a:prstGeom prst="bentConnector3">
            <a:avLst>
              <a:gd name="adj1" fmla="val 100279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 bwMode="auto">
          <a:xfrm>
            <a:off x="8203201" y="2744162"/>
            <a:ext cx="142015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Select Prime Broker if relevant.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881713" y="5011111"/>
            <a:ext cx="828000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325120" y="4708626"/>
            <a:ext cx="179705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Re-calculates the indicative prices (and the strike where applicable)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510" y="3735070"/>
            <a:ext cx="3887899" cy="256222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367861" y="260130"/>
            <a:ext cx="5744704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RFQ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Bank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selection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6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5154" y="5287379"/>
            <a:ext cx="769938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 bwMode="auto">
          <a:xfrm>
            <a:off x="1180243" y="5054804"/>
            <a:ext cx="2029479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/>
              <a:t>Click to save selected banks for the currency pair chosen in the RFQ</a:t>
            </a:r>
            <a:r>
              <a:rPr lang="en-US" sz="1100" dirty="0" smtClean="0">
                <a:solidFill>
                  <a:schemeClr val="bg1"/>
                </a:solidFill>
              </a:rPr>
              <a:t>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3230034" y="4322377"/>
            <a:ext cx="935566" cy="371543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1210723" y="4012135"/>
            <a:ext cx="2029479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/>
              <a:t>Click to submit RFQ to the selected banks for current trade.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" y="729265"/>
            <a:ext cx="867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Bank Liquidity Providers are selected using the blue “Banks” button on the RFQ 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pane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. On initial log in, users can configure a default list of 5 providers per currency pair using the “Remember these banks for account and PB” 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radio button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.  This default list can be changed at any time. </a:t>
            </a:r>
            <a:endParaRPr lang="en-US" sz="1400" dirty="0" smtClean="0">
              <a:solidFill>
                <a:srgbClr val="005D9A"/>
              </a:solidFill>
              <a:latin typeface="+mn-lt"/>
            </a:endParaRPr>
          </a:p>
          <a:p>
            <a:endParaRPr lang="en-US" sz="1400" dirty="0">
              <a:solidFill>
                <a:srgbClr val="005D9A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User </a:t>
            </a:r>
            <a:r>
              <a:rPr lang="en-US" sz="1400" dirty="0" smtClean="0">
                <a:solidFill>
                  <a:srgbClr val="005D9A"/>
                </a:solidFill>
                <a:latin typeface="+mn-lt"/>
              </a:rPr>
              <a:t>can also change the providers for a specific request using the “Use these banks only for this RFQ” button. </a:t>
            </a:r>
            <a:endParaRPr lang="en-US" sz="1400" dirty="0">
              <a:solidFill>
                <a:srgbClr val="005D9A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" y="1925321"/>
            <a:ext cx="2550160" cy="17257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258723" y="3175571"/>
            <a:ext cx="3777837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100" dirty="0" smtClean="0"/>
              <a:t>Provider Selection Button on RFQ Pane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00772" y="3302000"/>
            <a:ext cx="556268" cy="417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849120"/>
            <a:ext cx="5905633" cy="3444240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1" y="260130"/>
            <a:ext cx="5744704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RFQ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Single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eg strategy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7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55191" y="5448348"/>
            <a:ext cx="142015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Click to Submit RFQ to selected banks.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82846" y="5458508"/>
            <a:ext cx="1420155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Click to cancel trade before submitting RFQ.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stCxn id="18" idx="1"/>
          </p:cNvCxnSpPr>
          <p:nvPr/>
        </p:nvCxnSpPr>
        <p:spPr>
          <a:xfrm rot="10800000" flipV="1">
            <a:off x="5537201" y="962440"/>
            <a:ext cx="2594881" cy="2176999"/>
          </a:xfrm>
          <a:prstGeom prst="bentConnector3">
            <a:avLst>
              <a:gd name="adj1" fmla="val 99726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676480" y="1276302"/>
            <a:ext cx="0" cy="75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82" t="1652" r="1499" b="2294"/>
          <a:stretch>
            <a:fillRect/>
          </a:stretch>
        </p:blipFill>
        <p:spPr bwMode="auto">
          <a:xfrm>
            <a:off x="8469866" y="1650076"/>
            <a:ext cx="777978" cy="9456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8132081" y="577720"/>
            <a:ext cx="142015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Select broken Expiry date using Calendar or select fixed Maturity.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1" idx="0"/>
          </p:cNvCxnSpPr>
          <p:nvPr/>
        </p:nvCxnSpPr>
        <p:spPr>
          <a:xfrm flipH="1" flipV="1">
            <a:off x="6364493" y="5172480"/>
            <a:ext cx="776" cy="27586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766536" y="5173674"/>
            <a:ext cx="776" cy="27586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2"/>
          </p:cNvCxnSpPr>
          <p:nvPr/>
        </p:nvCxnSpPr>
        <p:spPr>
          <a:xfrm rot="16200000" flipH="1">
            <a:off x="2548497" y="1938896"/>
            <a:ext cx="1414337" cy="722589"/>
          </a:xfrm>
          <a:prstGeom prst="bentConnector3">
            <a:avLst>
              <a:gd name="adj1" fmla="val 100285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2133601" y="1162136"/>
            <a:ext cx="1521540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Base or Term currency amount.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27785" y="3492221"/>
            <a:ext cx="142015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Forward Hedge pre</a:t>
            </a:r>
            <a:r>
              <a:rPr lang="en-US" sz="1100" dirty="0">
                <a:solidFill>
                  <a:schemeClr val="bg1"/>
                </a:solidFill>
              </a:rPr>
              <a:t>-defined </a:t>
            </a:r>
            <a:r>
              <a:rPr lang="en-US" sz="1100" dirty="0" smtClean="0">
                <a:solidFill>
                  <a:schemeClr val="bg1"/>
                </a:solidFill>
              </a:rPr>
              <a:t>rate, when Forward Hedge is selected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>
            <a:off x="7467600" y="3876942"/>
            <a:ext cx="660185" cy="417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19966" y="3450313"/>
            <a:ext cx="2096994" cy="408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456985" y="2594868"/>
            <a:ext cx="1493735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/>
              <a:t>Key in Strike </a:t>
            </a:r>
            <a:r>
              <a:rPr lang="en-US" sz="1100" dirty="0" smtClean="0"/>
              <a:t>Price or type ‘s’, ‘S’, ‘f’ or ‘F’ for ‘At The Money’ Spot or Forward respectively. </a:t>
            </a:r>
            <a:br>
              <a:rPr lang="en-US" sz="1100" dirty="0" smtClean="0"/>
            </a:br>
            <a:r>
              <a:rPr lang="en-US" sz="1100" dirty="0" smtClean="0"/>
              <a:t>(Applies to Call, Put, Straddle and Spread strategies)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509806" y="3647440"/>
            <a:ext cx="2117314" cy="788394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467145" y="4230456"/>
            <a:ext cx="150389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/>
              <a:t>Key in </a:t>
            </a:r>
            <a:r>
              <a:rPr lang="en-US" sz="1100" dirty="0" smtClean="0"/>
              <a:t>Delta </a:t>
            </a:r>
            <a:r>
              <a:rPr lang="en-US" sz="1100" dirty="0"/>
              <a:t>as a percent.    </a:t>
            </a:r>
            <a:r>
              <a:rPr lang="en-US" sz="1100" dirty="0" smtClean="0"/>
              <a:t>	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3" name="Shape 51"/>
          <p:cNvCxnSpPr/>
          <p:nvPr/>
        </p:nvCxnSpPr>
        <p:spPr>
          <a:xfrm rot="10800000" flipV="1">
            <a:off x="4358640" y="1554480"/>
            <a:ext cx="3799840" cy="467360"/>
          </a:xfrm>
          <a:prstGeom prst="bentConnector3">
            <a:avLst>
              <a:gd name="adj1" fmla="val 100267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53"/>
          <p:cNvCxnSpPr/>
          <p:nvPr/>
        </p:nvCxnSpPr>
        <p:spPr>
          <a:xfrm rot="16200000" flipV="1">
            <a:off x="7193282" y="2519679"/>
            <a:ext cx="1930399" cy="4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683368"/>
            <a:ext cx="5554980" cy="3952892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5913668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RFQ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Strangle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8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Straight Arrow Connector 36"/>
          <p:cNvCxnSpPr/>
          <p:nvPr/>
        </p:nvCxnSpPr>
        <p:spPr>
          <a:xfrm rot="16200000" flipV="1">
            <a:off x="6672651" y="4393706"/>
            <a:ext cx="1633799" cy="893110"/>
          </a:xfrm>
          <a:prstGeom prst="bentConnector3">
            <a:avLst>
              <a:gd name="adj1" fmla="val 99905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6"/>
          <p:cNvCxnSpPr/>
          <p:nvPr/>
        </p:nvCxnSpPr>
        <p:spPr>
          <a:xfrm rot="16200000" flipV="1">
            <a:off x="6674220" y="4513970"/>
            <a:ext cx="1633799" cy="893110"/>
          </a:xfrm>
          <a:prstGeom prst="bentConnector3">
            <a:avLst>
              <a:gd name="adj1" fmla="val 99905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7565242" y="5534487"/>
            <a:ext cx="1420155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FX </a:t>
            </a:r>
            <a:r>
              <a:rPr lang="en-US" sz="1100" dirty="0" smtClean="0">
                <a:solidFill>
                  <a:schemeClr val="bg1"/>
                </a:solidFill>
              </a:rPr>
              <a:t>Rates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(For </a:t>
            </a:r>
            <a:r>
              <a:rPr lang="en-US" sz="1100" dirty="0" smtClean="0">
                <a:solidFill>
                  <a:schemeClr val="bg1"/>
                </a:solidFill>
              </a:rPr>
              <a:t>each </a:t>
            </a:r>
            <a:r>
              <a:rPr lang="en-US" sz="1100" dirty="0">
                <a:solidFill>
                  <a:schemeClr val="bg1"/>
                </a:solidFill>
              </a:rPr>
              <a:t>l</a:t>
            </a:r>
            <a:r>
              <a:rPr lang="en-US" sz="1100" dirty="0" smtClean="0">
                <a:solidFill>
                  <a:schemeClr val="bg1"/>
                </a:solidFill>
              </a:rPr>
              <a:t>eg</a:t>
            </a:r>
            <a:r>
              <a:rPr lang="en-US" sz="1100" dirty="0" smtClean="0">
                <a:solidFill>
                  <a:schemeClr val="bg1"/>
                </a:solidFill>
              </a:rPr>
              <a:t>)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40"/>
          <p:cNvCxnSpPr>
            <a:stCxn id="10" idx="2"/>
          </p:cNvCxnSpPr>
          <p:nvPr/>
        </p:nvCxnSpPr>
        <p:spPr>
          <a:xfrm rot="16200000" flipH="1">
            <a:off x="1742457" y="1102376"/>
            <a:ext cx="1441461" cy="2226272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589281" y="894618"/>
            <a:ext cx="152154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1 (Call) Base or Term currency amount.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40"/>
          <p:cNvCxnSpPr/>
          <p:nvPr/>
        </p:nvCxnSpPr>
        <p:spPr>
          <a:xfrm rot="16200000" flipH="1">
            <a:off x="3647441" y="1950719"/>
            <a:ext cx="1686559" cy="264160"/>
          </a:xfrm>
          <a:prstGeom prst="bentConnector3">
            <a:avLst>
              <a:gd name="adj1" fmla="val 10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3606800" y="864138"/>
            <a:ext cx="1717039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Leg 2 (Put) notional amount can be different from Leg 1 (Call).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25121" y="3126461"/>
            <a:ext cx="152154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1 (Call) Delta, which automatically sets Leg 2 (Put) Delta.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40"/>
          <p:cNvCxnSpPr/>
          <p:nvPr/>
        </p:nvCxnSpPr>
        <p:spPr>
          <a:xfrm>
            <a:off x="1846661" y="3501022"/>
            <a:ext cx="1739819" cy="1433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 bwMode="auto">
          <a:xfrm>
            <a:off x="7802881" y="3241579"/>
            <a:ext cx="152154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2 (Put) Delta, if different from Leg 1 (Call) Delta.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0"/>
          <p:cNvCxnSpPr>
            <a:stCxn id="43" idx="1"/>
          </p:cNvCxnSpPr>
          <p:nvPr/>
        </p:nvCxnSpPr>
        <p:spPr>
          <a:xfrm flipH="1" flipV="1">
            <a:off x="5100321" y="3515360"/>
            <a:ext cx="2702560" cy="2630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4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20" y="1625600"/>
            <a:ext cx="5713160" cy="4051300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367862" y="260130"/>
            <a:ext cx="5913668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RFQ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panel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Straddle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endParaRPr lang="en-US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8004" y="6581670"/>
            <a:ext cx="1798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BA448C-7646-421B-968C-1E5E113FEAEA}" type="slidenum">
              <a:rPr lang="en-GB" sz="1000" smtClean="0">
                <a:solidFill>
                  <a:schemeClr val="bg1"/>
                </a:solidFill>
                <a:latin typeface="Calibri" pitchFamily="34" charset="0"/>
              </a:rPr>
              <a:pPr algn="r"/>
              <a:t>9</a:t>
            </a:fld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9" name="Straight Arrow Connector 40"/>
          <p:cNvCxnSpPr/>
          <p:nvPr/>
        </p:nvCxnSpPr>
        <p:spPr>
          <a:xfrm rot="16200000" flipH="1">
            <a:off x="2575576" y="1986296"/>
            <a:ext cx="1583702" cy="255232"/>
          </a:xfrm>
          <a:prstGeom prst="bentConnector3">
            <a:avLst>
              <a:gd name="adj1" fmla="val 100681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1899921" y="823498"/>
            <a:ext cx="1521540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1 (Call) Base or Term currency amount.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40"/>
          <p:cNvCxnSpPr/>
          <p:nvPr/>
        </p:nvCxnSpPr>
        <p:spPr>
          <a:xfrm rot="16200000" flipH="1">
            <a:off x="3596641" y="1920239"/>
            <a:ext cx="1686559" cy="264160"/>
          </a:xfrm>
          <a:prstGeom prst="bentConnector3">
            <a:avLst>
              <a:gd name="adj1" fmla="val 100000"/>
            </a:avLst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3556000" y="833659"/>
            <a:ext cx="1717039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Leg 2 (Put) notional figures will always match Leg 1.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40"/>
          <p:cNvCxnSpPr>
            <a:stCxn id="14" idx="3"/>
          </p:cNvCxnSpPr>
          <p:nvPr/>
        </p:nvCxnSpPr>
        <p:spPr>
          <a:xfrm>
            <a:off x="1704420" y="3287662"/>
            <a:ext cx="1800780" cy="417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284479" y="2649025"/>
            <a:ext cx="1419941" cy="127727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1 (Call) Strike.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Alternatively type ‘DN’, ‘0d’, ‘0D’, ‘N’, ‘n’, ‘DNS’ for delta neutral, ATM Spot or ATM Forward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40"/>
          <p:cNvCxnSpPr>
            <a:stCxn id="16" idx="1"/>
          </p:cNvCxnSpPr>
          <p:nvPr/>
        </p:nvCxnSpPr>
        <p:spPr>
          <a:xfrm flipH="1">
            <a:off x="5059680" y="3287661"/>
            <a:ext cx="2509520" cy="1433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7569200" y="3072217"/>
            <a:ext cx="1940560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Key in Leg 2 (Put) Strike will always match Leg 1 (Call).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586479" y="5937336"/>
            <a:ext cx="1419941" cy="4308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Delta % field is not editable.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40"/>
          <p:cNvCxnSpPr/>
          <p:nvPr/>
        </p:nvCxnSpPr>
        <p:spPr>
          <a:xfrm flipV="1">
            <a:off x="3859570" y="3596640"/>
            <a:ext cx="11390" cy="234069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0"/>
          <p:cNvCxnSpPr/>
          <p:nvPr/>
        </p:nvCxnSpPr>
        <p:spPr>
          <a:xfrm flipV="1">
            <a:off x="4794290" y="3596640"/>
            <a:ext cx="11390" cy="234069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4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19896</TotalTime>
  <Words>2070</Words>
  <Application>Microsoft Macintosh PowerPoint</Application>
  <PresentationFormat>A4 Paper (210x297 mm)</PresentationFormat>
  <Paragraphs>317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Medusa Quick Guide</dc:title>
  <dc:creator>Liz Brooks</dc:creator>
  <cp:keywords>quick guide</cp:keywords>
  <cp:lastModifiedBy>Nick Lukic</cp:lastModifiedBy>
  <cp:revision>460</cp:revision>
  <cp:lastPrinted>2014-12-16T09:48:16Z</cp:lastPrinted>
  <dcterms:created xsi:type="dcterms:W3CDTF">2002-03-20T10:10:06Z</dcterms:created>
  <dcterms:modified xsi:type="dcterms:W3CDTF">2014-12-16T15:01:33Z</dcterms:modified>
</cp:coreProperties>
</file>